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73" r:id="rId2"/>
    <p:sldId id="256" r:id="rId3"/>
    <p:sldId id="257" r:id="rId4"/>
    <p:sldId id="272" r:id="rId5"/>
    <p:sldId id="269" r:id="rId6"/>
    <p:sldId id="270" r:id="rId7"/>
    <p:sldId id="271" r:id="rId8"/>
    <p:sldId id="274" r:id="rId9"/>
    <p:sldId id="259" r:id="rId10"/>
    <p:sldId id="268" r:id="rId11"/>
    <p:sldId id="260" r:id="rId12"/>
    <p:sldId id="261" r:id="rId13"/>
    <p:sldId id="27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33"/>
    <a:srgbClr val="FF71D3"/>
    <a:srgbClr val="FFB547"/>
    <a:srgbClr val="FF9900"/>
    <a:srgbClr val="66FFFF"/>
    <a:srgbClr val="98D7FA"/>
    <a:srgbClr val="96FCED"/>
    <a:srgbClr val="D60093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4460-C363-4347-899C-EEF10E3F493E}" type="datetimeFigureOut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A773-7B8A-4F00-B39B-50836B366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35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9A773-7B8A-4F00-B39B-50836B366E8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03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9A773-7B8A-4F00-B39B-50836B366E8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57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9A773-7B8A-4F00-B39B-50836B366E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3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B649-C0A6-4CAB-9C70-F353858E8172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0E72-4A6B-4843-9079-9BACA4C82A6C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0BDB-C8F2-4EB9-A2B8-A929C7213EF4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8FD-77CD-4AF5-B288-3C54C39EB748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BC48-9CC0-4997-920F-B7ED325204AC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CAE7-AF5A-45EB-95D8-D89A33A57E62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89D9-B9C0-4987-89E6-EC9A2A68EB0E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94E-F12E-4CB4-BEF4-BD18E8F445A9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9F09-3156-4564-AD67-9900AE110FB7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E8BB-2E54-4258-9CE3-457AB12BA226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52F2-4CC8-4663-9017-AF3A52B8AB32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5BB9E7-EAC5-443D-B2F2-259660BB1BCC}" type="datetime1">
              <a:rPr lang="zh-TW" altLang="en-US" smtClean="0"/>
              <a:t>2022/7/12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D9615D-18B9-47BC-ACE1-30BEA7C28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校本課程  補考</a:t>
            </a:r>
            <a:r>
              <a:rPr lang="en-US" altLang="zh-TW" dirty="0" smtClean="0"/>
              <a:t>[</a:t>
            </a:r>
            <a:r>
              <a:rPr lang="zh-TW" altLang="en-US" dirty="0" smtClean="0"/>
              <a:t>說明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189" y="1621694"/>
            <a:ext cx="8686800" cy="4525963"/>
          </a:xfrm>
        </p:spPr>
        <p:txBody>
          <a:bodyPr>
            <a:noAutofit/>
          </a:bodyPr>
          <a:lstStyle/>
          <a:p>
            <a:r>
              <a:rPr lang="zh-TW" altLang="en-US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請完成這份簡報作為補考成績</a:t>
            </a:r>
            <a:endParaRPr lang="en-US" altLang="zh-TW" sz="3600" kern="100" dirty="0" smtClean="0">
              <a:solidFill>
                <a:srgbClr val="990033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zh-TW" altLang="en-US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簡報十頁以上</a:t>
            </a:r>
            <a:endParaRPr lang="en-US" altLang="zh-TW" sz="3600" kern="100" dirty="0" smtClean="0">
              <a:solidFill>
                <a:srgbClr val="990033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zh-TW" altLang="en-US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以下簡報的內容、</a:t>
            </a:r>
            <a:r>
              <a:rPr lang="zh-TW" altLang="zh-TW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標題</a:t>
            </a:r>
            <a:r>
              <a:rPr lang="zh-TW" altLang="zh-TW" sz="3600" kern="100" dirty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都可以</a:t>
            </a:r>
            <a:r>
              <a:rPr lang="zh-TW" altLang="zh-TW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修改</a:t>
            </a:r>
            <a:r>
              <a:rPr lang="en-US" altLang="zh-TW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增刪</a:t>
            </a:r>
            <a:r>
              <a:rPr lang="en-US" altLang="zh-TW" sz="3600" kern="100" dirty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endParaRPr lang="en-US" altLang="zh-TW" sz="3600" kern="100" dirty="0" smtClean="0">
              <a:solidFill>
                <a:srgbClr val="990033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zh-TW" altLang="en-US" sz="3600" kern="100" dirty="0" smtClean="0">
                <a:solidFill>
                  <a:srgbClr val="990033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評分標準</a:t>
            </a:r>
            <a:endParaRPr lang="en-US" altLang="zh-TW" sz="3600" kern="100" dirty="0" smtClean="0">
              <a:solidFill>
                <a:srgbClr val="990033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lvl="1"/>
            <a:r>
              <a:rPr lang="en-US" altLang="zh-TW" sz="3200" kern="100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1.</a:t>
            </a:r>
            <a:r>
              <a:rPr lang="zh-TW" altLang="en-US" sz="3200" kern="100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課程學習報告</a:t>
            </a:r>
            <a:endParaRPr lang="en-US" altLang="zh-TW" sz="3200" kern="100" dirty="0" smtClean="0">
              <a:solidFill>
                <a:srgbClr val="0000FF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32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sz="32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任選校本上下學期課程，說明你學到什麼</a:t>
            </a:r>
            <a:r>
              <a:rPr lang="zh-TW" alt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，</a:t>
            </a:r>
            <a:r>
              <a:rPr lang="zh-TW" altLang="en-US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越豐富越好</a:t>
            </a:r>
            <a:r>
              <a:rPr lang="en-US" altLang="zh-TW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</a:p>
          <a:p>
            <a:pPr lvl="1"/>
            <a:r>
              <a:rPr lang="en-US" altLang="zh-TW" sz="3200" kern="100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2.</a:t>
            </a:r>
            <a:r>
              <a:rPr lang="zh-TW" altLang="en-US" sz="3200" kern="100" dirty="0" smtClean="0">
                <a:solidFill>
                  <a:srgbClr val="0000FF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期末關懷行動</a:t>
            </a:r>
            <a:endParaRPr lang="en-US" altLang="zh-TW" sz="3200" kern="100" dirty="0" smtClean="0">
              <a:solidFill>
                <a:srgbClr val="0000FF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32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sz="32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en-US" altLang="zh-TW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如果沒有參與小組關懷行動</a:t>
            </a:r>
            <a:r>
              <a:rPr lang="zh-TW" alt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，</a:t>
            </a:r>
            <a:r>
              <a:rPr lang="zh-TW" altLang="en-US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請說明</a:t>
            </a:r>
            <a:r>
              <a:rPr lang="zh-TW" altLang="en-US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原因與想法</a:t>
            </a:r>
            <a:r>
              <a:rPr lang="en-US" altLang="zh-TW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2400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2400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3200" kern="1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3200" kern="1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22135"/>
            <a:ext cx="8686800" cy="838200"/>
          </a:xfrm>
        </p:spPr>
        <p:txBody>
          <a:bodyPr/>
          <a:lstStyle/>
          <a:p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四、數據成果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zh-TW" dirty="0" smtClean="0">
                <a:solidFill>
                  <a:srgbClr val="C00000"/>
                </a:solidFill>
              </a:rPr>
              <a:t>或</a:t>
            </a:r>
            <a:r>
              <a:rPr lang="zh-TW" altLang="en-US" dirty="0" smtClean="0">
                <a:solidFill>
                  <a:srgbClr val="C00000"/>
                </a:solidFill>
              </a:rPr>
              <a:t>學</a:t>
            </a:r>
            <a:r>
              <a:rPr lang="zh-TW" altLang="zh-TW" dirty="0" smtClean="0">
                <a:solidFill>
                  <a:srgbClr val="C00000"/>
                </a:solidFill>
              </a:rPr>
              <a:t>理依據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752" y="1340768"/>
            <a:ext cx="8686800" cy="4525963"/>
          </a:xfrm>
        </p:spPr>
        <p:txBody>
          <a:bodyPr/>
          <a:lstStyle/>
          <a:p>
            <a:r>
              <a:rPr lang="zh-TW" altLang="zh-TW" sz="2800" dirty="0" smtClean="0"/>
              <a:t>例如</a:t>
            </a:r>
            <a:r>
              <a:rPr lang="en-US" altLang="zh-TW" sz="2800" dirty="0"/>
              <a:t>(</a:t>
            </a:r>
            <a:r>
              <a:rPr lang="zh-TW" altLang="zh-TW" sz="2800" dirty="0"/>
              <a:t>一</a:t>
            </a:r>
            <a:r>
              <a:rPr lang="en-US" altLang="zh-TW" sz="2800" dirty="0" smtClean="0"/>
              <a:t>)</a:t>
            </a:r>
            <a:r>
              <a:rPr lang="zh-TW" altLang="zh-TW" sz="2800" dirty="0"/>
              <a:t>班級使用環保餐具的</a:t>
            </a:r>
            <a:r>
              <a:rPr lang="zh-TW" altLang="zh-TW" sz="2800" dirty="0" smtClean="0"/>
              <a:t>人數</a:t>
            </a:r>
            <a:r>
              <a:rPr lang="zh-TW" altLang="zh-TW" sz="2800" smtClean="0"/>
              <a:t>、</a:t>
            </a:r>
            <a:r>
              <a:rPr lang="zh-TW" altLang="zh-TW" sz="2800"/>
              <a:t> </a:t>
            </a:r>
            <a:r>
              <a:rPr lang="zh-TW" altLang="en-US" sz="2800" smtClean="0"/>
              <a:t>公德</a:t>
            </a:r>
            <a:r>
              <a:rPr lang="zh-TW" altLang="en-US" sz="2800" dirty="0" smtClean="0"/>
              <a:t>球回收數量</a:t>
            </a:r>
            <a:r>
              <a:rPr lang="zh-TW" altLang="zh-TW" sz="2800" dirty="0" smtClean="0"/>
              <a:t>、</a:t>
            </a:r>
            <a:r>
              <a:rPr lang="zh-TW" altLang="en-US" sz="2800" dirty="0" smtClean="0"/>
              <a:t>募到發票</a:t>
            </a:r>
            <a:r>
              <a:rPr lang="zh-TW" altLang="zh-TW" sz="2800" dirty="0" smtClean="0"/>
              <a:t>的統計</a:t>
            </a:r>
            <a:r>
              <a:rPr lang="en-US" altLang="zh-TW" sz="2800" dirty="0" smtClean="0"/>
              <a:t>)</a:t>
            </a:r>
            <a:endParaRPr lang="zh-TW" altLang="zh-TW" sz="2800" dirty="0"/>
          </a:p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0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五、訪談</a:t>
            </a:r>
            <a:r>
              <a:rPr lang="zh-TW" altLang="zh-TW" sz="4000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回饋</a:t>
            </a:r>
            <a:r>
              <a:rPr lang="zh-TW" altLang="en-US" sz="4000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en-US" altLang="zh-TW" sz="2200" dirty="0">
                <a:solidFill>
                  <a:srgbClr val="FF0000"/>
                </a:solidFill>
              </a:rPr>
              <a:t>3</a:t>
            </a:r>
            <a:r>
              <a:rPr lang="zh-TW" altLang="zh-TW" sz="2200" dirty="0">
                <a:solidFill>
                  <a:srgbClr val="FF0000"/>
                </a:solidFill>
              </a:rPr>
              <a:t>位同學或老師</a:t>
            </a:r>
            <a:r>
              <a:rPr lang="en-US" altLang="zh-TW" sz="2200" dirty="0" smtClean="0">
                <a:solidFill>
                  <a:srgbClr val="FF0000"/>
                </a:solidFill>
              </a:rPr>
              <a:t>)</a:t>
            </a:r>
            <a:r>
              <a:rPr lang="zh-TW" altLang="en-US" sz="2200" dirty="0" smtClean="0">
                <a:solidFill>
                  <a:srgbClr val="FF0000"/>
                </a:solidFill>
              </a:rPr>
              <a:t> 可線上進行  </a:t>
            </a:r>
            <a:r>
              <a:rPr lang="en-US" altLang="zh-TW" sz="2200" dirty="0" smtClean="0">
                <a:solidFill>
                  <a:srgbClr val="FF0000"/>
                </a:solidFill>
              </a:rPr>
              <a:t/>
            </a:r>
            <a:br>
              <a:rPr lang="en-US" altLang="zh-TW" sz="2200" dirty="0" smtClean="0">
                <a:solidFill>
                  <a:srgbClr val="FF0000"/>
                </a:solidFill>
              </a:rPr>
            </a:br>
            <a:r>
              <a:rPr lang="zh-TW" altLang="en-US" sz="2200" dirty="0">
                <a:solidFill>
                  <a:srgbClr val="FF0000"/>
                </a:solidFill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zh-TW" altLang="en-US" sz="2200" dirty="0" smtClean="0">
                <a:solidFill>
                  <a:srgbClr val="0000FF"/>
                </a:solidFill>
              </a:rPr>
              <a:t>如果沒有訪談 請寫出個人的省思</a:t>
            </a:r>
            <a:r>
              <a:rPr lang="zh-TW" altLang="zh-TW" sz="2200" dirty="0">
                <a:solidFill>
                  <a:srgbClr val="FF0000"/>
                </a:solidFill>
              </a:rPr>
              <a:t/>
            </a:r>
            <a:br>
              <a:rPr lang="zh-TW" altLang="zh-TW" sz="2200" dirty="0">
                <a:solidFill>
                  <a:srgbClr val="FF0000"/>
                </a:solidFill>
              </a:rPr>
            </a:b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3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六、我的</a:t>
            </a:r>
            <a:r>
              <a:rPr lang="zh-TW" altLang="zh-TW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心得感想</a:t>
            </a:r>
            <a:endParaRPr lang="zh-TW" altLang="en-US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你</a:t>
            </a:r>
            <a:r>
              <a:rPr lang="zh-TW" altLang="en-US" sz="2400" dirty="0">
                <a:solidFill>
                  <a:srgbClr val="FF0000"/>
                </a:solidFill>
              </a:rPr>
              <a:t>負責</a:t>
            </a:r>
            <a:r>
              <a:rPr lang="zh-TW" altLang="zh-TW" sz="2400" dirty="0" smtClean="0">
                <a:solidFill>
                  <a:srgbClr val="FF0000"/>
                </a:solidFill>
              </a:rPr>
              <a:t>的工作</a:t>
            </a:r>
            <a:r>
              <a:rPr lang="zh-TW" altLang="en-US" sz="2400" dirty="0" smtClean="0">
                <a:solidFill>
                  <a:srgbClr val="FF0000"/>
                </a:solidFill>
              </a:rPr>
              <a:t>為何</a:t>
            </a:r>
            <a:r>
              <a:rPr lang="zh-TW" altLang="zh-TW" sz="2400" dirty="0" smtClean="0">
                <a:solidFill>
                  <a:srgbClr val="FF0000"/>
                </a:solidFill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</a:rPr>
              <a:t>執行期間的困難、過程中得到的協助或回饋</a:t>
            </a:r>
            <a:r>
              <a:rPr lang="zh-TW" altLang="zh-TW" sz="2400" dirty="0" smtClean="0">
                <a:solidFill>
                  <a:srgbClr val="FF0000"/>
                </a:solidFill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工作</a:t>
            </a:r>
            <a:r>
              <a:rPr lang="zh-TW" altLang="zh-TW" sz="2400" dirty="0" smtClean="0">
                <a:solidFill>
                  <a:srgbClr val="FF0000"/>
                </a:solidFill>
              </a:rPr>
              <a:t>完成</a:t>
            </a:r>
            <a:r>
              <a:rPr lang="zh-TW" altLang="zh-TW" sz="2400" dirty="0">
                <a:solidFill>
                  <a:srgbClr val="FF0000"/>
                </a:solidFill>
              </a:rPr>
              <a:t>或未完成、感受或</a:t>
            </a:r>
            <a:r>
              <a:rPr lang="zh-TW" altLang="zh-TW" sz="2400" dirty="0" smtClean="0">
                <a:solidFill>
                  <a:srgbClr val="FF0000"/>
                </a:solidFill>
              </a:rPr>
              <a:t>體會、</a:t>
            </a:r>
            <a:r>
              <a:rPr lang="zh-TW" altLang="en-US" sz="2400" dirty="0" smtClean="0">
                <a:solidFill>
                  <a:srgbClr val="FF0000"/>
                </a:solidFill>
              </a:rPr>
              <a:t>省思與檢討</a:t>
            </a:r>
            <a:r>
              <a:rPr lang="zh-TW" altLang="zh-TW" sz="2400" dirty="0">
                <a:solidFill>
                  <a:srgbClr val="FF0000"/>
                </a:solidFill>
              </a:rPr>
              <a:t>、未來的期許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zh-TW" sz="2400" dirty="0">
                <a:solidFill>
                  <a:srgbClr val="FF0000"/>
                </a:solidFill>
              </a:rPr>
              <a:t>至少</a:t>
            </a:r>
            <a:r>
              <a:rPr lang="en-US" altLang="zh-TW" sz="2400" dirty="0">
                <a:solidFill>
                  <a:srgbClr val="FF0000"/>
                </a:solidFill>
              </a:rPr>
              <a:t>50</a:t>
            </a:r>
            <a:r>
              <a:rPr lang="zh-TW" altLang="zh-TW" sz="2400" dirty="0" smtClean="0">
                <a:solidFill>
                  <a:srgbClr val="FF0000"/>
                </a:solidFill>
              </a:rPr>
              <a:t>字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8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TW" altLang="en-US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這</a:t>
            </a:r>
            <a:r>
              <a:rPr lang="en-US" altLang="zh-TW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學期校本課程</a:t>
            </a:r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的學習心得與省思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TW" altLang="en-US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至少</a:t>
            </a:r>
            <a:r>
              <a:rPr lang="en-US" altLang="zh-TW" dirty="0">
                <a:solidFill>
                  <a:srgbClr val="FF0000"/>
                </a:solidFill>
              </a:rPr>
              <a:t>50</a:t>
            </a:r>
            <a:r>
              <a:rPr lang="zh-TW" altLang="zh-TW" dirty="0">
                <a:solidFill>
                  <a:srgbClr val="FF0000"/>
                </a:solidFill>
              </a:rPr>
              <a:t>字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9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6495256" cy="1222375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>姓名：</a:t>
            </a:r>
            <a:r>
              <a:rPr lang="en-US" altLang="zh-TW" sz="3200" dirty="0" smtClean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> o</a:t>
            </a:r>
            <a:r>
              <a:rPr lang="en-US" altLang="zh-TW" sz="3200" dirty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err="1" smtClean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en-US" altLang="zh-TW" sz="3200" dirty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err="1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en-US" altLang="zh-TW" sz="3200" dirty="0" smtClean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rgbClr val="5C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2169" y="2114099"/>
            <a:ext cx="6660232" cy="172819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zh-TW" altLang="en-US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校本關懷行動</a:t>
            </a:r>
            <a:endParaRPr lang="en-US" altLang="zh-TW" sz="6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200000"/>
              </a:lnSpc>
              <a:spcBef>
                <a:spcPts val="0"/>
              </a:spcBef>
            </a:pPr>
            <a:r>
              <a:rPr lang="zh-TW" altLang="en-US" sz="6000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標楷體" panose="03000509000000000000" pitchFamily="65" charset="-120"/>
              </a:rPr>
              <a:t>期末</a:t>
            </a:r>
            <a:r>
              <a:rPr lang="zh-TW" altLang="en-US" sz="6000" kern="100" dirty="0" smtClean="0">
                <a:solidFill>
                  <a:srgbClr val="C00000"/>
                </a:solidFill>
                <a:ea typeface="標楷體" panose="03000509000000000000" pitchFamily="65" charset="-120"/>
                <a:cs typeface="標楷體" panose="03000509000000000000" pitchFamily="65" charset="-120"/>
              </a:rPr>
              <a:t>報告</a:t>
            </a:r>
            <a:endParaRPr lang="en-US" altLang="zh-TW" sz="3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4482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5069" y="2924944"/>
            <a:ext cx="6660232" cy="172819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spcBef>
                <a:spcPts val="0"/>
              </a:spcBef>
            </a:pP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0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5657" y="885184"/>
            <a:ext cx="8686800" cy="8382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zh-TW" altLang="en-US" sz="40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r>
              <a:rPr lang="zh-TW" altLang="zh-TW" sz="40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、關懷計畫</a:t>
            </a:r>
            <a:r>
              <a:rPr lang="en-US" altLang="zh-TW" sz="27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標楷體" panose="03000509000000000000" pitchFamily="65" charset="-120"/>
              </a:rPr>
              <a:t>(</a:t>
            </a:r>
            <a:r>
              <a:rPr lang="zh-TW" altLang="zh-TW" sz="27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以下大小標題都可以修改 或增刪</a:t>
            </a:r>
            <a:r>
              <a:rPr lang="en-US" altLang="zh-TW" sz="2700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br>
              <a:rPr lang="en-US" altLang="zh-TW" sz="2700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</a:br>
            <a:r>
              <a:rPr lang="zh-TW" altLang="en-US" sz="2700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                                          </a:t>
            </a:r>
            <a:r>
              <a:rPr lang="zh-TW" altLang="en-US" sz="2700" kern="1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如沒有參與活動  請說明原因  與你的想法</a:t>
            </a:r>
            <a:r>
              <a:rPr lang="zh-TW" altLang="zh-TW" sz="27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27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27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27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為何</a:t>
            </a:r>
            <a:r>
              <a:rPr lang="zh-TW" altLang="zh-TW" dirty="0" smtClean="0"/>
              <a:t>展開</a:t>
            </a:r>
            <a:r>
              <a:rPr lang="zh-TW" altLang="en-US" dirty="0"/>
              <a:t>此</a:t>
            </a:r>
            <a:r>
              <a:rPr lang="zh-TW" altLang="zh-TW" dirty="0" smtClean="0"/>
              <a:t>行動</a:t>
            </a:r>
            <a:r>
              <a:rPr lang="en-US" altLang="zh-TW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動機為何、發現問題或困境</a:t>
            </a:r>
            <a:r>
              <a:rPr lang="en-US" altLang="zh-TW" sz="24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 smtClean="0"/>
              <a:t>)</a:t>
            </a:r>
            <a:r>
              <a:rPr lang="zh-TW" altLang="zh-TW" dirty="0" smtClean="0"/>
              <a:t>與</a:t>
            </a:r>
            <a:r>
              <a:rPr lang="zh-TW" altLang="zh-TW" dirty="0"/>
              <a:t>我的關聯</a:t>
            </a:r>
            <a:r>
              <a:rPr lang="en-US" altLang="zh-TW" sz="2400" kern="100" dirty="0">
                <a:solidFill>
                  <a:srgbClr val="CC33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2400" kern="100" dirty="0">
                <a:solidFill>
                  <a:srgbClr val="CC33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是否與你的家庭背景、成長經歷</a:t>
            </a:r>
            <a:r>
              <a:rPr lang="en-US" altLang="zh-TW" sz="2400" kern="100" dirty="0">
                <a:solidFill>
                  <a:srgbClr val="CC33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…</a:t>
            </a:r>
            <a:r>
              <a:rPr lang="zh-TW" altLang="zh-TW" sz="2400" kern="100" dirty="0">
                <a:solidFill>
                  <a:srgbClr val="CC33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有關</a:t>
            </a:r>
            <a:r>
              <a:rPr lang="en-US" altLang="zh-TW" sz="2400" kern="100" dirty="0">
                <a:solidFill>
                  <a:srgbClr val="CC33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endParaRPr lang="zh-TW" altLang="zh-TW" sz="2400" kern="100" dirty="0">
              <a:solidFill>
                <a:srgbClr val="CC3300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endParaRPr lang="zh-TW" altLang="zh-TW" kern="100" dirty="0">
              <a:solidFill>
                <a:srgbClr val="CC3300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6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8776" y="743751"/>
            <a:ext cx="8686800" cy="8382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zh-TW" altLang="en-US" sz="40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r>
              <a:rPr lang="zh-TW" altLang="zh-TW" sz="4000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、關懷計畫</a:t>
            </a:r>
            <a:r>
              <a:rPr lang="en-US" altLang="zh-TW" sz="32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標楷體" panose="03000509000000000000" pitchFamily="65" charset="-120"/>
              </a:rPr>
              <a:t>(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以下大小標題都可以修改 或增刪</a:t>
            </a:r>
            <a:r>
              <a:rPr lang="en-US" altLang="zh-TW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 smtClean="0"/>
              <a:t>)</a:t>
            </a:r>
            <a:r>
              <a:rPr lang="zh-TW" altLang="zh-TW" dirty="0" smtClean="0"/>
              <a:t>關懷行動的願景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en-US" altLang="zh-TW" kern="100" dirty="0" smtClean="0">
              <a:solidFill>
                <a:srgbClr val="CC3300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zh-TW" altLang="zh-TW" dirty="0" smtClean="0"/>
              <a:t>我</a:t>
            </a:r>
            <a:r>
              <a:rPr lang="zh-TW" altLang="zh-TW" dirty="0"/>
              <a:t>想</a:t>
            </a:r>
            <a:r>
              <a:rPr lang="zh-TW" altLang="zh-TW" dirty="0" smtClean="0"/>
              <a:t>看到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zh-TW" altLang="zh-TW" dirty="0" smtClean="0"/>
              <a:t>聽到</a:t>
            </a:r>
            <a:r>
              <a:rPr lang="en-US" altLang="zh-TW" dirty="0" smtClean="0"/>
              <a:t>  </a:t>
            </a:r>
            <a:r>
              <a:rPr lang="zh-TW" altLang="en-US" dirty="0" smtClean="0"/>
              <a:t> </a:t>
            </a:r>
            <a:r>
              <a:rPr lang="zh-TW" altLang="zh-TW" dirty="0" smtClean="0"/>
              <a:t>感受到</a:t>
            </a:r>
            <a:r>
              <a:rPr lang="zh-TW" altLang="en-US" dirty="0"/>
              <a:t>什</a:t>
            </a:r>
            <a:r>
              <a:rPr lang="zh-TW" altLang="en-US" dirty="0" smtClean="0"/>
              <a:t>麼</a:t>
            </a:r>
            <a:r>
              <a:rPr lang="zh-TW" altLang="zh-TW" dirty="0" smtClean="0"/>
              <a:t>：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標題可換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zh-TW" sz="2400" dirty="0">
              <a:solidFill>
                <a:srgbClr val="FF0000"/>
              </a:solidFill>
            </a:endParaRPr>
          </a:p>
          <a:p>
            <a:r>
              <a:rPr lang="en-US" altLang="zh-TW" dirty="0"/>
              <a:t> </a:t>
            </a:r>
            <a:endParaRPr lang="zh-TW" altLang="zh-TW" kern="100" dirty="0">
              <a:solidFill>
                <a:srgbClr val="CC3300"/>
              </a:solidFill>
              <a:latin typeface="Calibri" panose="020F0502020204030204" pitchFamily="34" charset="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>
            <a:grpSpLocks/>
          </p:cNvGrpSpPr>
          <p:nvPr/>
        </p:nvGrpSpPr>
        <p:grpSpPr bwMode="auto">
          <a:xfrm>
            <a:off x="1187624" y="1848488"/>
            <a:ext cx="1107023" cy="1062405"/>
            <a:chOff x="0" y="0"/>
            <a:chExt cx="1440160" cy="1440160"/>
          </a:xfrm>
        </p:grpSpPr>
        <p:sp>
          <p:nvSpPr>
            <p:cNvPr id="17448" name="Freeform 6"/>
            <p:cNvSpPr>
              <a:spLocks noEditPoints="1" noChangeArrowheads="1"/>
            </p:cNvSpPr>
            <p:nvPr/>
          </p:nvSpPr>
          <p:spPr bwMode="auto">
            <a:xfrm>
              <a:off x="360511" y="348605"/>
              <a:ext cx="719138" cy="742950"/>
            </a:xfrm>
            <a:custGeom>
              <a:avLst/>
              <a:gdLst>
                <a:gd name="T0" fmla="*/ 2147483646 w 89"/>
                <a:gd name="T1" fmla="*/ 717358603 h 92"/>
                <a:gd name="T2" fmla="*/ 2147483646 w 89"/>
                <a:gd name="T3" fmla="*/ 717358603 h 92"/>
                <a:gd name="T4" fmla="*/ 2147483646 w 89"/>
                <a:gd name="T5" fmla="*/ 652140514 h 92"/>
                <a:gd name="T6" fmla="*/ 2147483646 w 89"/>
                <a:gd name="T7" fmla="*/ 1760791500 h 92"/>
                <a:gd name="T8" fmla="*/ 2147483646 w 89"/>
                <a:gd name="T9" fmla="*/ 652140514 h 92"/>
                <a:gd name="T10" fmla="*/ 1958689506 w 89"/>
                <a:gd name="T11" fmla="*/ 2147483646 h 92"/>
                <a:gd name="T12" fmla="*/ 2089265574 w 89"/>
                <a:gd name="T13" fmla="*/ 2147483646 h 92"/>
                <a:gd name="T14" fmla="*/ 1436369072 w 89"/>
                <a:gd name="T15" fmla="*/ 2147483646 h 92"/>
                <a:gd name="T16" fmla="*/ 1109920821 w 89"/>
                <a:gd name="T17" fmla="*/ 2147483646 h 92"/>
                <a:gd name="T18" fmla="*/ 718184536 w 89"/>
                <a:gd name="T19" fmla="*/ 2147483646 h 92"/>
                <a:gd name="T20" fmla="*/ 261160217 w 89"/>
                <a:gd name="T21" fmla="*/ 2147483646 h 92"/>
                <a:gd name="T22" fmla="*/ 652896502 w 89"/>
                <a:gd name="T23" fmla="*/ 1826001514 h 92"/>
                <a:gd name="T24" fmla="*/ 1371081038 w 89"/>
                <a:gd name="T25" fmla="*/ 2147483646 h 92"/>
                <a:gd name="T26" fmla="*/ 2023977540 w 89"/>
                <a:gd name="T27" fmla="*/ 1826001514 h 92"/>
                <a:gd name="T28" fmla="*/ 2147483646 w 89"/>
                <a:gd name="T29" fmla="*/ 1565145308 h 92"/>
                <a:gd name="T30" fmla="*/ 2147483646 w 89"/>
                <a:gd name="T31" fmla="*/ 1760791500 h 92"/>
                <a:gd name="T32" fmla="*/ 2147483646 w 89"/>
                <a:gd name="T33" fmla="*/ 2147483646 h 92"/>
                <a:gd name="T34" fmla="*/ 2147483646 w 89"/>
                <a:gd name="T35" fmla="*/ 2147483646 h 92"/>
                <a:gd name="T36" fmla="*/ 2147483646 w 89"/>
                <a:gd name="T37" fmla="*/ 2147483646 h 92"/>
                <a:gd name="T38" fmla="*/ 2147483646 w 89"/>
                <a:gd name="T39" fmla="*/ 1760791500 h 92"/>
                <a:gd name="T40" fmla="*/ 2147483646 w 89"/>
                <a:gd name="T41" fmla="*/ 1565145308 h 92"/>
                <a:gd name="T42" fmla="*/ 2147483646 w 89"/>
                <a:gd name="T43" fmla="*/ 1826001514 h 92"/>
                <a:gd name="T44" fmla="*/ 2147483646 w 89"/>
                <a:gd name="T45" fmla="*/ 2147483646 h 92"/>
                <a:gd name="T46" fmla="*/ 2147483646 w 89"/>
                <a:gd name="T47" fmla="*/ 1826001514 h 92"/>
                <a:gd name="T48" fmla="*/ 2147483646 w 89"/>
                <a:gd name="T49" fmla="*/ 2147483646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147483646 w 89"/>
                <a:gd name="T63" fmla="*/ 2147483646 h 92"/>
                <a:gd name="T64" fmla="*/ 2147483646 w 89"/>
                <a:gd name="T65" fmla="*/ 2147483646 h 92"/>
                <a:gd name="T66" fmla="*/ 2089265574 w 89"/>
                <a:gd name="T67" fmla="*/ 2147483646 h 92"/>
                <a:gd name="T68" fmla="*/ 1958689506 w 89"/>
                <a:gd name="T69" fmla="*/ 2147483646 h 92"/>
                <a:gd name="T70" fmla="*/ 848768685 w 89"/>
                <a:gd name="T71" fmla="*/ 1173861000 h 92"/>
                <a:gd name="T72" fmla="*/ 1893401472 w 89"/>
                <a:gd name="T73" fmla="*/ 117386100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414455"/>
            </a:solidFill>
            <a:ln w="19050" cmpd="sng">
              <a:solidFill>
                <a:srgbClr val="990033"/>
              </a:solidFill>
              <a:prstDash val="solid"/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椭圆 16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9050">
              <a:solidFill>
                <a:srgbClr val="990033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47" name="椭圆 19"/>
          <p:cNvSpPr>
            <a:spLocks noChangeArrowheads="1"/>
          </p:cNvSpPr>
          <p:nvPr/>
        </p:nvSpPr>
        <p:spPr bwMode="auto">
          <a:xfrm>
            <a:off x="4139952" y="1836862"/>
            <a:ext cx="1079636" cy="1074031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40" name="组合 20"/>
          <p:cNvGrpSpPr>
            <a:grpSpLocks/>
          </p:cNvGrpSpPr>
          <p:nvPr/>
        </p:nvGrpSpPr>
        <p:grpSpPr bwMode="auto">
          <a:xfrm>
            <a:off x="7092280" y="1902054"/>
            <a:ext cx="1094945" cy="993599"/>
            <a:chOff x="0" y="0"/>
            <a:chExt cx="1440160" cy="1440160"/>
          </a:xfrm>
        </p:grpSpPr>
        <p:sp>
          <p:nvSpPr>
            <p:cNvPr id="17444" name="Freeform 17"/>
            <p:cNvSpPr>
              <a:spLocks noEditPoints="1" noChangeArrowheads="1"/>
            </p:cNvSpPr>
            <p:nvPr/>
          </p:nvSpPr>
          <p:spPr bwMode="auto">
            <a:xfrm>
              <a:off x="373212" y="372417"/>
              <a:ext cx="693737" cy="695326"/>
            </a:xfrm>
            <a:custGeom>
              <a:avLst/>
              <a:gdLst>
                <a:gd name="T0" fmla="*/ 2147483646 w 97"/>
                <a:gd name="T1" fmla="*/ 0 h 97"/>
                <a:gd name="T2" fmla="*/ 2147483646 w 97"/>
                <a:gd name="T3" fmla="*/ 719382846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716101078 w 97"/>
                <a:gd name="T11" fmla="*/ 2147483646 h 97"/>
                <a:gd name="T12" fmla="*/ 0 w 97"/>
                <a:gd name="T13" fmla="*/ 2147483646 h 97"/>
                <a:gd name="T14" fmla="*/ 716101078 w 97"/>
                <a:gd name="T15" fmla="*/ 719382846 h 97"/>
                <a:gd name="T16" fmla="*/ 2147483646 w 97"/>
                <a:gd name="T17" fmla="*/ 0 h 97"/>
                <a:gd name="T18" fmla="*/ 2147483646 w 97"/>
                <a:gd name="T19" fmla="*/ 2147483646 h 97"/>
                <a:gd name="T20" fmla="*/ 2147483646 w 97"/>
                <a:gd name="T21" fmla="*/ 2147483646 h 97"/>
                <a:gd name="T22" fmla="*/ 2147483646 w 97"/>
                <a:gd name="T23" fmla="*/ 1233228760 h 97"/>
                <a:gd name="T24" fmla="*/ 2147483646 w 97"/>
                <a:gd name="T25" fmla="*/ 1079074269 h 97"/>
                <a:gd name="T26" fmla="*/ 2147483646 w 97"/>
                <a:gd name="T27" fmla="*/ 2147483646 h 97"/>
                <a:gd name="T28" fmla="*/ 2147483646 w 97"/>
                <a:gd name="T29" fmla="*/ 2147483646 h 97"/>
                <a:gd name="T30" fmla="*/ 2147483646 w 97"/>
                <a:gd name="T31" fmla="*/ 2147483646 h 97"/>
                <a:gd name="T32" fmla="*/ 2147483646 w 97"/>
                <a:gd name="T33" fmla="*/ 2147483646 h 97"/>
                <a:gd name="T34" fmla="*/ 2147483646 w 97"/>
                <a:gd name="T35" fmla="*/ 2147483646 h 97"/>
                <a:gd name="T36" fmla="*/ 2147483646 w 97"/>
                <a:gd name="T37" fmla="*/ 2147483646 h 97"/>
                <a:gd name="T38" fmla="*/ 2147483646 w 97"/>
                <a:gd name="T39" fmla="*/ 2147483646 h 97"/>
                <a:gd name="T40" fmla="*/ 2147483646 w 97"/>
                <a:gd name="T41" fmla="*/ 2147483646 h 97"/>
                <a:gd name="T42" fmla="*/ 2147483646 w 97"/>
                <a:gd name="T43" fmla="*/ 2147483646 h 97"/>
                <a:gd name="T44" fmla="*/ 2147483646 w 97"/>
                <a:gd name="T45" fmla="*/ 1233228760 h 97"/>
                <a:gd name="T46" fmla="*/ 2147483646 w 97"/>
                <a:gd name="T47" fmla="*/ 668000405 h 97"/>
                <a:gd name="T48" fmla="*/ 1176449217 w 97"/>
                <a:gd name="T49" fmla="*/ 1233228760 h 97"/>
                <a:gd name="T50" fmla="*/ 664950490 w 97"/>
                <a:gd name="T51" fmla="*/ 2147483646 h 97"/>
                <a:gd name="T52" fmla="*/ 1176449217 w 97"/>
                <a:gd name="T53" fmla="*/ 2147483646 h 97"/>
                <a:gd name="T54" fmla="*/ 2147483646 w 97"/>
                <a:gd name="T55" fmla="*/ 2147483646 h 97"/>
                <a:gd name="T56" fmla="*/ 2147483646 w 97"/>
                <a:gd name="T57" fmla="*/ 2147483646 h 97"/>
                <a:gd name="T58" fmla="*/ 2147483646 w 97"/>
                <a:gd name="T59" fmla="*/ 2147483646 h 97"/>
                <a:gd name="T60" fmla="*/ 2147483646 w 97"/>
                <a:gd name="T61" fmla="*/ 1233228760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414455"/>
            </a:solidFill>
            <a:ln w="19050" cmpd="sng">
              <a:solidFill>
                <a:srgbClr val="990033"/>
              </a:solidFill>
              <a:prstDash val="solid"/>
              <a:bevel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椭圆 22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9050">
              <a:solidFill>
                <a:srgbClr val="990033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3" name="组合 23"/>
          <p:cNvGrpSpPr>
            <a:grpSpLocks/>
          </p:cNvGrpSpPr>
          <p:nvPr/>
        </p:nvGrpSpPr>
        <p:grpSpPr bwMode="auto">
          <a:xfrm>
            <a:off x="467544" y="2986565"/>
            <a:ext cx="2510261" cy="3538779"/>
            <a:chOff x="0" y="0"/>
            <a:chExt cx="1665349" cy="1808068"/>
          </a:xfrm>
          <a:solidFill>
            <a:srgbClr val="A4D66C"/>
          </a:solidFill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/>
            </a:p>
          </p:txBody>
        </p:sp>
        <p:grpSp>
          <p:nvGrpSpPr>
            <p:cNvPr id="17438" name="组合 26"/>
            <p:cNvGrpSpPr>
              <a:grpSpLocks/>
            </p:cNvGrpSpPr>
            <p:nvPr/>
          </p:nvGrpSpPr>
          <p:grpSpPr bwMode="auto">
            <a:xfrm>
              <a:off x="29678" y="240597"/>
              <a:ext cx="1411852" cy="1442965"/>
              <a:chOff x="-190043" y="-109766"/>
              <a:chExt cx="1411852" cy="1442965"/>
            </a:xfrm>
            <a:grpFill/>
          </p:grpSpPr>
          <p:sp>
            <p:nvSpPr>
              <p:cNvPr id="17439" name="矩形 27"/>
              <p:cNvSpPr>
                <a:spLocks noChangeArrowheads="1"/>
              </p:cNvSpPr>
              <p:nvPr/>
            </p:nvSpPr>
            <p:spPr bwMode="auto">
              <a:xfrm>
                <a:off x="186487" y="-109766"/>
                <a:ext cx="735063" cy="2358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CC33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表達力</a:t>
                </a:r>
                <a:endParaRPr lang="zh-CN" altLang="en-US" sz="2400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-159003" y="196828"/>
                <a:ext cx="939247" cy="2358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你</a:t>
                </a:r>
                <a:r>
                  <a:rPr lang="zh-CN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的</a:t>
                </a: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收穫</a:t>
                </a:r>
                <a:endParaRPr lang="zh-CN" altLang="en-US" sz="2400" dirty="0"/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-190043" y="475186"/>
                <a:ext cx="735063" cy="2358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請說明</a:t>
                </a:r>
                <a:endParaRPr lang="zh-CN" altLang="en-US" sz="2400" dirty="0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 dirty="0"/>
              </a:p>
            </p:txBody>
          </p:sp>
        </p:grpSp>
      </p:grpSp>
      <p:grpSp>
        <p:nvGrpSpPr>
          <p:cNvPr id="18452" name="组合 32"/>
          <p:cNvGrpSpPr>
            <a:grpSpLocks/>
          </p:cNvGrpSpPr>
          <p:nvPr/>
        </p:nvGrpSpPr>
        <p:grpSpPr bwMode="auto">
          <a:xfrm>
            <a:off x="3415217" y="2895654"/>
            <a:ext cx="2599151" cy="3615635"/>
            <a:chOff x="0" y="0"/>
            <a:chExt cx="1665349" cy="1808068"/>
          </a:xfrm>
          <a:solidFill>
            <a:srgbClr val="FFC000"/>
          </a:solidFill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任意多边形 34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0" name="组合 35"/>
            <p:cNvGrpSpPr>
              <a:grpSpLocks/>
            </p:cNvGrpSpPr>
            <p:nvPr/>
          </p:nvGrpSpPr>
          <p:grpSpPr bwMode="auto">
            <a:xfrm>
              <a:off x="77942" y="222342"/>
              <a:ext cx="1340142" cy="1461220"/>
              <a:chOff x="-118333" y="-128021"/>
              <a:chExt cx="1340142" cy="1461220"/>
            </a:xfrm>
            <a:grpFill/>
          </p:grpSpPr>
          <p:sp>
            <p:nvSpPr>
              <p:cNvPr id="17431" name="矩形 36"/>
              <p:cNvSpPr>
                <a:spLocks noChangeArrowheads="1"/>
              </p:cNvSpPr>
              <p:nvPr/>
            </p:nvSpPr>
            <p:spPr bwMode="auto">
              <a:xfrm>
                <a:off x="152926" y="-128021"/>
                <a:ext cx="899495" cy="23086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思辨力</a:t>
                </a:r>
                <a:endParaRPr lang="zh-CN" altLang="en-US" sz="2400" dirty="0">
                  <a:solidFill>
                    <a:srgbClr val="5C0000"/>
                  </a:solidFill>
                </a:endParaRPr>
              </a:p>
            </p:txBody>
          </p:sp>
          <p:sp>
            <p:nvSpPr>
              <p:cNvPr id="17432" name="TextBox 50"/>
              <p:cNvSpPr>
                <a:spLocks noChangeArrowheads="1"/>
              </p:cNvSpPr>
              <p:nvPr/>
            </p:nvSpPr>
            <p:spPr bwMode="auto">
              <a:xfrm>
                <a:off x="-118333" y="183440"/>
                <a:ext cx="1322156" cy="2650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也可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放照片</a:t>
                </a:r>
                <a:endParaRPr lang="zh-CN" altLang="en-US" sz="2400" dirty="0"/>
              </a:p>
            </p:txBody>
          </p:sp>
          <p:sp>
            <p:nvSpPr>
              <p:cNvPr id="17433" name="TextBox 51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 dirty="0"/>
              </a:p>
            </p:txBody>
          </p:sp>
          <p:sp>
            <p:nvSpPr>
              <p:cNvPr id="17434" name="TextBox 52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5" name="TextBox 53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 dirty="0"/>
              </a:p>
            </p:txBody>
          </p:sp>
        </p:grpSp>
      </p:grpSp>
      <p:grpSp>
        <p:nvGrpSpPr>
          <p:cNvPr id="18461" name="组合 54"/>
          <p:cNvGrpSpPr>
            <a:grpSpLocks/>
          </p:cNvGrpSpPr>
          <p:nvPr/>
        </p:nvGrpSpPr>
        <p:grpSpPr bwMode="auto">
          <a:xfrm>
            <a:off x="6380634" y="2910894"/>
            <a:ext cx="2389331" cy="3614450"/>
            <a:chOff x="0" y="0"/>
            <a:chExt cx="1665349" cy="1808068"/>
          </a:xfrm>
          <a:solidFill>
            <a:srgbClr val="E4AFFF"/>
          </a:solidFill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>
              <a:grpSpLocks/>
            </p:cNvGrpSpPr>
            <p:nvPr/>
          </p:nvGrpSpPr>
          <p:grpSpPr bwMode="auto">
            <a:xfrm>
              <a:off x="168550" y="247446"/>
              <a:ext cx="1249535" cy="1436116"/>
              <a:chOff x="-27726" y="-102917"/>
              <a:chExt cx="1249535" cy="1436116"/>
            </a:xfrm>
            <a:grpFill/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290641" y="-102917"/>
                <a:ext cx="772266" cy="2309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規劃力</a:t>
                </a:r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424" name="TextBox 59"/>
              <p:cNvSpPr>
                <a:spLocks noChangeArrowheads="1"/>
              </p:cNvSpPr>
              <p:nvPr/>
            </p:nvSpPr>
            <p:spPr bwMode="auto">
              <a:xfrm>
                <a:off x="-27726" y="159668"/>
                <a:ext cx="1050470" cy="2309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 學習心得</a:t>
                </a:r>
                <a:endParaRPr lang="zh-CN" altLang="en-US" sz="2400" dirty="0"/>
              </a:p>
            </p:txBody>
          </p:sp>
          <p:sp>
            <p:nvSpPr>
              <p:cNvPr id="17425" name="TextBox 60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sp>
        <p:nvSpPr>
          <p:cNvPr id="18470" name="TextBox 108"/>
          <p:cNvSpPr>
            <a:spLocks noChangeArrowheads="1"/>
          </p:cNvSpPr>
          <p:nvPr/>
        </p:nvSpPr>
        <p:spPr bwMode="auto">
          <a:xfrm>
            <a:off x="1082705" y="1188041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  <a:endParaRPr lang="en-US" altLang="zh-CN" sz="3200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71" name="组合 38"/>
          <p:cNvGrpSpPr>
            <a:grpSpLocks/>
          </p:cNvGrpSpPr>
          <p:nvPr/>
        </p:nvGrpSpPr>
        <p:grpSpPr bwMode="auto">
          <a:xfrm>
            <a:off x="650905" y="1165817"/>
            <a:ext cx="358775" cy="360363"/>
            <a:chOff x="0" y="0"/>
            <a:chExt cx="302558" cy="314067"/>
          </a:xfrm>
        </p:grpSpPr>
        <p:sp>
          <p:nvSpPr>
            <p:cNvPr id="17418" name="矩形 3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矩形 4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4349479" y="1988840"/>
            <a:ext cx="575221" cy="784820"/>
            <a:chOff x="0" y="0"/>
            <a:chExt cx="2947767" cy="4146328"/>
          </a:xfrm>
        </p:grpSpPr>
        <p:grpSp>
          <p:nvGrpSpPr>
            <p:cNvPr id="43" name="组合 1"/>
            <p:cNvGrpSpPr>
              <a:grpSpLocks/>
            </p:cNvGrpSpPr>
            <p:nvPr/>
          </p:nvGrpSpPr>
          <p:grpSpPr bwMode="auto">
            <a:xfrm>
              <a:off x="0" y="0"/>
              <a:ext cx="2947767" cy="4146328"/>
              <a:chOff x="0" y="0"/>
              <a:chExt cx="2947767" cy="4146328"/>
            </a:xfrm>
          </p:grpSpPr>
          <p:sp>
            <p:nvSpPr>
              <p:cNvPr id="47" name="Freeform 5"/>
              <p:cNvSpPr>
                <a:spLocks noChangeArrowheads="1"/>
              </p:cNvSpPr>
              <p:nvPr/>
            </p:nvSpPr>
            <p:spPr bwMode="auto">
              <a:xfrm>
                <a:off x="248391" y="0"/>
                <a:ext cx="2590145" cy="1192575"/>
              </a:xfrm>
              <a:custGeom>
                <a:avLst/>
                <a:gdLst>
                  <a:gd name="T0" fmla="*/ 2147483646 w 1175"/>
                  <a:gd name="T1" fmla="*/ 1890282076 h 541"/>
                  <a:gd name="T2" fmla="*/ 2147483646 w 1175"/>
                  <a:gd name="T3" fmla="*/ 505371842 h 541"/>
                  <a:gd name="T4" fmla="*/ 0 w 1175"/>
                  <a:gd name="T5" fmla="*/ 2147483646 h 541"/>
                  <a:gd name="T6" fmla="*/ 2147483646 w 1175"/>
                  <a:gd name="T7" fmla="*/ 2147483646 h 541"/>
                  <a:gd name="T8" fmla="*/ 2147483646 w 1175"/>
                  <a:gd name="T9" fmla="*/ 1890282076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5"/>
                  <a:gd name="T16" fmla="*/ 0 h 541"/>
                  <a:gd name="T17" fmla="*/ 1175 w 1175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5" h="541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6"/>
              <p:cNvSpPr>
                <a:spLocks noChangeArrowheads="1"/>
              </p:cNvSpPr>
              <p:nvPr/>
            </p:nvSpPr>
            <p:spPr bwMode="auto">
              <a:xfrm>
                <a:off x="17956" y="1192575"/>
                <a:ext cx="2929811" cy="984584"/>
              </a:xfrm>
              <a:custGeom>
                <a:avLst/>
                <a:gdLst>
                  <a:gd name="T0" fmla="*/ 572608430 w 1330"/>
                  <a:gd name="T1" fmla="*/ 1091623920 h 447"/>
                  <a:gd name="T2" fmla="*/ 494966235 w 1330"/>
                  <a:gd name="T3" fmla="*/ 1363316240 h 447"/>
                  <a:gd name="T4" fmla="*/ 38821097 w 1330"/>
                  <a:gd name="T5" fmla="*/ 2105622091 h 447"/>
                  <a:gd name="T6" fmla="*/ 0 w 1330"/>
                  <a:gd name="T7" fmla="*/ 2147483646 h 447"/>
                  <a:gd name="T8" fmla="*/ 2147483646 w 1330"/>
                  <a:gd name="T9" fmla="*/ 2147483646 h 447"/>
                  <a:gd name="T10" fmla="*/ 2147483646 w 1330"/>
                  <a:gd name="T11" fmla="*/ 0 h 447"/>
                  <a:gd name="T12" fmla="*/ 509524973 w 1330"/>
                  <a:gd name="T13" fmla="*/ 0 h 447"/>
                  <a:gd name="T14" fmla="*/ 572608430 w 1330"/>
                  <a:gd name="T15" fmla="*/ 109162392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0"/>
                  <a:gd name="T25" fmla="*/ 0 h 447"/>
                  <a:gd name="T26" fmla="*/ 1330 w 1330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0" h="447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7"/>
              <p:cNvSpPr>
                <a:spLocks noChangeArrowheads="1"/>
              </p:cNvSpPr>
              <p:nvPr/>
            </p:nvSpPr>
            <p:spPr bwMode="auto">
              <a:xfrm>
                <a:off x="0" y="2177159"/>
                <a:ext cx="2772697" cy="984584"/>
              </a:xfrm>
              <a:custGeom>
                <a:avLst/>
                <a:gdLst>
                  <a:gd name="T0" fmla="*/ 4857730 w 1258"/>
                  <a:gd name="T1" fmla="*/ 121291057 h 447"/>
                  <a:gd name="T2" fmla="*/ 97156802 w 1258"/>
                  <a:gd name="T3" fmla="*/ 315357630 h 447"/>
                  <a:gd name="T4" fmla="*/ 568367620 w 1258"/>
                  <a:gd name="T5" fmla="*/ 388133145 h 447"/>
                  <a:gd name="T6" fmla="*/ 636378043 w 1258"/>
                  <a:gd name="T7" fmla="*/ 528831740 h 447"/>
                  <a:gd name="T8" fmla="*/ 534363511 w 1258"/>
                  <a:gd name="T9" fmla="*/ 630715259 h 447"/>
                  <a:gd name="T10" fmla="*/ 485784008 w 1258"/>
                  <a:gd name="T11" fmla="*/ 732600981 h 447"/>
                  <a:gd name="T12" fmla="*/ 534363511 w 1258"/>
                  <a:gd name="T13" fmla="*/ 849041805 h 447"/>
                  <a:gd name="T14" fmla="*/ 670382152 w 1258"/>
                  <a:gd name="T15" fmla="*/ 1047958610 h 447"/>
                  <a:gd name="T16" fmla="*/ 631520313 w 1258"/>
                  <a:gd name="T17" fmla="*/ 1106179023 h 447"/>
                  <a:gd name="T18" fmla="*/ 592656270 w 1258"/>
                  <a:gd name="T19" fmla="*/ 1193509641 h 447"/>
                  <a:gd name="T20" fmla="*/ 602371729 w 1258"/>
                  <a:gd name="T21" fmla="*/ 1324503366 h 447"/>
                  <a:gd name="T22" fmla="*/ 825833916 w 1258"/>
                  <a:gd name="T23" fmla="*/ 1528272606 h 447"/>
                  <a:gd name="T24" fmla="*/ 830691646 w 1258"/>
                  <a:gd name="T25" fmla="*/ 1596195686 h 447"/>
                  <a:gd name="T26" fmla="*/ 869553485 w 1258"/>
                  <a:gd name="T27" fmla="*/ 2147483646 h 447"/>
                  <a:gd name="T28" fmla="*/ 2147483646 w 1258"/>
                  <a:gd name="T29" fmla="*/ 2147483646 h 447"/>
                  <a:gd name="T30" fmla="*/ 2147483646 w 1258"/>
                  <a:gd name="T31" fmla="*/ 1605900557 h 447"/>
                  <a:gd name="T32" fmla="*/ 2147483646 w 1258"/>
                  <a:gd name="T33" fmla="*/ 490018866 h 447"/>
                  <a:gd name="T34" fmla="*/ 2147483646 w 1258"/>
                  <a:gd name="T35" fmla="*/ 0 h 447"/>
                  <a:gd name="T36" fmla="*/ 38861839 w 1258"/>
                  <a:gd name="T37" fmla="*/ 0 h 447"/>
                  <a:gd name="T38" fmla="*/ 4857730 w 1258"/>
                  <a:gd name="T39" fmla="*/ 121291057 h 4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8"/>
                  <a:gd name="T61" fmla="*/ 0 h 447"/>
                  <a:gd name="T62" fmla="*/ 1258 w 1258"/>
                  <a:gd name="T63" fmla="*/ 447 h 4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8" h="447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8"/>
              <p:cNvSpPr>
                <a:spLocks noChangeArrowheads="1"/>
              </p:cNvSpPr>
              <p:nvPr/>
            </p:nvSpPr>
            <p:spPr bwMode="auto">
              <a:xfrm>
                <a:off x="395031" y="3161744"/>
                <a:ext cx="2471934" cy="984584"/>
              </a:xfrm>
              <a:custGeom>
                <a:avLst/>
                <a:gdLst>
                  <a:gd name="T0" fmla="*/ 106784464 w 1122"/>
                  <a:gd name="T1" fmla="*/ 140698595 h 447"/>
                  <a:gd name="T2" fmla="*/ 1412476747 w 1122"/>
                  <a:gd name="T3" fmla="*/ 63070645 h 447"/>
                  <a:gd name="T4" fmla="*/ 1732830140 w 1122"/>
                  <a:gd name="T5" fmla="*/ 1101326587 h 447"/>
                  <a:gd name="T6" fmla="*/ 1713415985 w 1122"/>
                  <a:gd name="T7" fmla="*/ 1101326587 h 447"/>
                  <a:gd name="T8" fmla="*/ 679541707 w 1122"/>
                  <a:gd name="T9" fmla="*/ 2147483646 h 447"/>
                  <a:gd name="T10" fmla="*/ 2147483646 w 1122"/>
                  <a:gd name="T11" fmla="*/ 2147483646 h 447"/>
                  <a:gd name="T12" fmla="*/ 2147483646 w 1122"/>
                  <a:gd name="T13" fmla="*/ 2147483646 h 447"/>
                  <a:gd name="T14" fmla="*/ 2147483646 w 1122"/>
                  <a:gd name="T15" fmla="*/ 1086771484 h 447"/>
                  <a:gd name="T16" fmla="*/ 2147483646 w 1122"/>
                  <a:gd name="T17" fmla="*/ 0 h 447"/>
                  <a:gd name="T18" fmla="*/ 0 w 1122"/>
                  <a:gd name="T19" fmla="*/ 0 h 447"/>
                  <a:gd name="T20" fmla="*/ 106784464 w 1122"/>
                  <a:gd name="T21" fmla="*/ 140698595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2"/>
                  <a:gd name="T34" fmla="*/ 0 h 447"/>
                  <a:gd name="T35" fmla="*/ 1122 w 1122"/>
                  <a:gd name="T36" fmla="*/ 447 h 4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2" h="447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4" name="Freeform 11"/>
            <p:cNvSpPr>
              <a:spLocks noChangeArrowheads="1"/>
            </p:cNvSpPr>
            <p:nvPr/>
          </p:nvSpPr>
          <p:spPr bwMode="auto">
            <a:xfrm>
              <a:off x="1632494" y="544664"/>
              <a:ext cx="550649" cy="471344"/>
            </a:xfrm>
            <a:custGeom>
              <a:avLst/>
              <a:gdLst>
                <a:gd name="T0" fmla="*/ 620982295 w 250"/>
                <a:gd name="T1" fmla="*/ 1013898387 h 214"/>
                <a:gd name="T2" fmla="*/ 553063045 w 250"/>
                <a:gd name="T3" fmla="*/ 868363218 h 214"/>
                <a:gd name="T4" fmla="*/ 451181967 w 250"/>
                <a:gd name="T5" fmla="*/ 834404425 h 214"/>
                <a:gd name="T6" fmla="*/ 354155411 w 250"/>
                <a:gd name="T7" fmla="*/ 824702227 h 214"/>
                <a:gd name="T8" fmla="*/ 266829087 w 250"/>
                <a:gd name="T9" fmla="*/ 722828049 h 214"/>
                <a:gd name="T10" fmla="*/ 97028759 w 250"/>
                <a:gd name="T11" fmla="*/ 601547274 h 214"/>
                <a:gd name="T12" fmla="*/ 53366698 w 250"/>
                <a:gd name="T13" fmla="*/ 494820896 h 214"/>
                <a:gd name="T14" fmla="*/ 24257190 w 250"/>
                <a:gd name="T15" fmla="*/ 358987925 h 214"/>
                <a:gd name="T16" fmla="*/ 63069134 w 250"/>
                <a:gd name="T17" fmla="*/ 286220340 h 214"/>
                <a:gd name="T18" fmla="*/ 87326324 w 250"/>
                <a:gd name="T19" fmla="*/ 208600556 h 214"/>
                <a:gd name="T20" fmla="*/ 310491148 w 250"/>
                <a:gd name="T21" fmla="*/ 77619785 h 214"/>
                <a:gd name="T22" fmla="*/ 509400985 w 250"/>
                <a:gd name="T23" fmla="*/ 38808791 h 214"/>
                <a:gd name="T24" fmla="*/ 606429744 w 250"/>
                <a:gd name="T25" fmla="*/ 33958793 h 214"/>
                <a:gd name="T26" fmla="*/ 698606184 w 250"/>
                <a:gd name="T27" fmla="*/ 53363189 h 214"/>
                <a:gd name="T28" fmla="*/ 810189697 w 250"/>
                <a:gd name="T29" fmla="*/ 58215389 h 214"/>
                <a:gd name="T30" fmla="*/ 916920891 w 250"/>
                <a:gd name="T31" fmla="*/ 87321982 h 214"/>
                <a:gd name="T32" fmla="*/ 1033354521 w 250"/>
                <a:gd name="T33" fmla="*/ 135832971 h 214"/>
                <a:gd name="T34" fmla="*/ 1125530961 w 250"/>
                <a:gd name="T35" fmla="*/ 242559349 h 214"/>
                <a:gd name="T36" fmla="*/ 1159490586 w 250"/>
                <a:gd name="T37" fmla="*/ 329881331 h 214"/>
                <a:gd name="T38" fmla="*/ 1188600095 w 250"/>
                <a:gd name="T39" fmla="*/ 470566503 h 214"/>
                <a:gd name="T40" fmla="*/ 1198302530 w 250"/>
                <a:gd name="T41" fmla="*/ 553036285 h 214"/>
                <a:gd name="T42" fmla="*/ 1178897660 w 250"/>
                <a:gd name="T43" fmla="*/ 611249471 h 214"/>
                <a:gd name="T44" fmla="*/ 1169195224 w 250"/>
                <a:gd name="T45" fmla="*/ 693721456 h 214"/>
                <a:gd name="T46" fmla="*/ 1052759392 w 250"/>
                <a:gd name="T47" fmla="*/ 747082443 h 214"/>
                <a:gd name="T48" fmla="*/ 970285387 w 250"/>
                <a:gd name="T49" fmla="*/ 941130803 h 214"/>
                <a:gd name="T50" fmla="*/ 761675318 w 250"/>
                <a:gd name="T51" fmla="*/ 941130803 h 214"/>
                <a:gd name="T52" fmla="*/ 785932507 w 250"/>
                <a:gd name="T53" fmla="*/ 1009048390 h 214"/>
                <a:gd name="T54" fmla="*/ 679199110 w 250"/>
                <a:gd name="T55" fmla="*/ 1038154983 h 214"/>
                <a:gd name="T56" fmla="*/ 620982295 w 250"/>
                <a:gd name="T57" fmla="*/ 1013898387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305" y="1607057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46" name="TextBox 40"/>
            <p:cNvSpPr>
              <a:spLocks noChangeArrowheads="1"/>
            </p:cNvSpPr>
            <p:nvPr/>
          </p:nvSpPr>
          <p:spPr bwMode="auto">
            <a:xfrm>
              <a:off x="992232" y="609968"/>
              <a:ext cx="184816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83165" y="254705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充實能力課程</a:t>
            </a:r>
          </a:p>
        </p:txBody>
      </p:sp>
    </p:spTree>
    <p:extLst>
      <p:ext uri="{BB962C8B-B14F-4D97-AF65-F5344CB8AC3E}">
        <p14:creationId xmlns:p14="http://schemas.microsoft.com/office/powerpoint/2010/main" val="20819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9" name="椭圆 16"/>
          <p:cNvSpPr>
            <a:spLocks noChangeArrowheads="1"/>
          </p:cNvSpPr>
          <p:nvPr/>
        </p:nvSpPr>
        <p:spPr bwMode="auto">
          <a:xfrm>
            <a:off x="523578" y="1244289"/>
            <a:ext cx="2149014" cy="1181851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47" name="椭圆 19"/>
          <p:cNvSpPr>
            <a:spLocks noChangeArrowheads="1"/>
          </p:cNvSpPr>
          <p:nvPr/>
        </p:nvSpPr>
        <p:spPr bwMode="auto">
          <a:xfrm>
            <a:off x="3563888" y="1184734"/>
            <a:ext cx="2098923" cy="1205732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45" name="椭圆 22"/>
          <p:cNvSpPr>
            <a:spLocks noChangeArrowheads="1"/>
          </p:cNvSpPr>
          <p:nvPr/>
        </p:nvSpPr>
        <p:spPr bwMode="auto">
          <a:xfrm>
            <a:off x="6627042" y="1205096"/>
            <a:ext cx="2014088" cy="1221043"/>
          </a:xfrm>
          <a:prstGeom prst="ellipse">
            <a:avLst/>
          </a:prstGeom>
          <a:noFill/>
          <a:ln w="19050">
            <a:solidFill>
              <a:srgbClr val="990033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43" name="组合 23"/>
          <p:cNvGrpSpPr>
            <a:grpSpLocks/>
          </p:cNvGrpSpPr>
          <p:nvPr/>
        </p:nvGrpSpPr>
        <p:grpSpPr bwMode="auto">
          <a:xfrm>
            <a:off x="395536" y="1352759"/>
            <a:ext cx="7975215" cy="5316601"/>
            <a:chOff x="-210323" y="-785144"/>
            <a:chExt cx="5888177" cy="3010325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-210323" y="-180716"/>
              <a:ext cx="1872094" cy="2405897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-167357" y="139648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组合 26"/>
            <p:cNvGrpSpPr>
              <a:grpSpLocks/>
            </p:cNvGrpSpPr>
            <p:nvPr/>
          </p:nvGrpSpPr>
          <p:grpSpPr bwMode="auto">
            <a:xfrm>
              <a:off x="-79472" y="-785144"/>
              <a:ext cx="5757326" cy="2405853"/>
              <a:chOff x="-299193" y="-1135507"/>
              <a:chExt cx="5757326" cy="2405853"/>
            </a:xfrm>
          </p:grpSpPr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-299193" y="-1088546"/>
                <a:ext cx="1516903" cy="470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愛在史瓦帝尼</a:t>
                </a:r>
                <a:endParaRPr lang="en-US" altLang="zh-TW" sz="24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線上講座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37949" cy="209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37949" cy="15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-299193" y="730119"/>
                <a:ext cx="1670258" cy="540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8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你學到什麼</a:t>
                </a:r>
                <a:endParaRPr lang="en-US" altLang="zh-TW" sz="28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8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心得體會</a:t>
                </a:r>
                <a:endParaRPr lang="zh-CN" altLang="en-US" sz="2800" dirty="0"/>
              </a:p>
            </p:txBody>
          </p:sp>
          <p:sp>
            <p:nvSpPr>
              <p:cNvPr id="55" name="TextBox 31"/>
              <p:cNvSpPr>
                <a:spLocks noChangeArrowheads="1"/>
              </p:cNvSpPr>
              <p:nvPr/>
            </p:nvSpPr>
            <p:spPr bwMode="auto">
              <a:xfrm>
                <a:off x="1909936" y="-1135507"/>
                <a:ext cx="1624681" cy="470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新詩創作</a:t>
                </a:r>
                <a:endParaRPr lang="en-US" altLang="zh-TW" sz="2400" dirty="0" smtClean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王希成</a:t>
                </a:r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老師</a:t>
                </a:r>
                <a:endParaRPr lang="zh-CN" altLang="en-US" sz="2400" dirty="0">
                  <a:solidFill>
                    <a:srgbClr val="5C0000"/>
                  </a:solidFill>
                </a:endParaRPr>
              </a:p>
            </p:txBody>
          </p:sp>
          <p:sp>
            <p:nvSpPr>
              <p:cNvPr id="56" name="TextBox 31"/>
              <p:cNvSpPr>
                <a:spLocks noChangeArrowheads="1"/>
              </p:cNvSpPr>
              <p:nvPr/>
            </p:nvSpPr>
            <p:spPr bwMode="auto">
              <a:xfrm>
                <a:off x="4412855" y="-1123899"/>
                <a:ext cx="1045278" cy="470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創作</a:t>
                </a:r>
                <a:endParaRPr lang="en-US" altLang="zh-TW" sz="2400" dirty="0" smtClean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關懷卡片</a:t>
                </a:r>
                <a:endParaRPr lang="zh-CN" altLang="en-US" sz="2400" dirty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452" name="组合 32"/>
          <p:cNvGrpSpPr>
            <a:grpSpLocks/>
          </p:cNvGrpSpPr>
          <p:nvPr/>
        </p:nvGrpSpPr>
        <p:grpSpPr bwMode="auto">
          <a:xfrm>
            <a:off x="3350630" y="2420888"/>
            <a:ext cx="2574999" cy="4248472"/>
            <a:chOff x="1787" y="0"/>
            <a:chExt cx="1663562" cy="1800110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矩形 36"/>
            <p:cNvSpPr>
              <a:spLocks noChangeArrowheads="1"/>
            </p:cNvSpPr>
            <p:nvPr/>
          </p:nvSpPr>
          <p:spPr bwMode="auto">
            <a:xfrm>
              <a:off x="140224" y="943510"/>
              <a:ext cx="1421645" cy="20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2400" dirty="0" smtClean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心得體會</a:t>
              </a:r>
              <a:endParaRPr lang="zh-CN" altLang="en-US" sz="2400" dirty="0">
                <a:solidFill>
                  <a:srgbClr val="5C0000"/>
                </a:solidFill>
              </a:endParaRPr>
            </a:p>
          </p:txBody>
        </p:sp>
      </p:grpSp>
      <p:grpSp>
        <p:nvGrpSpPr>
          <p:cNvPr id="18461" name="组合 54"/>
          <p:cNvGrpSpPr>
            <a:grpSpLocks/>
          </p:cNvGrpSpPr>
          <p:nvPr/>
        </p:nvGrpSpPr>
        <p:grpSpPr bwMode="auto">
          <a:xfrm>
            <a:off x="6370168" y="2559238"/>
            <a:ext cx="2497385" cy="4110122"/>
            <a:chOff x="0" y="0"/>
            <a:chExt cx="1665349" cy="1808068"/>
          </a:xfrm>
          <a:solidFill>
            <a:srgbClr val="98D7FA"/>
          </a:solidFill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>
              <a:grpSpLocks/>
            </p:cNvGrpSpPr>
            <p:nvPr/>
          </p:nvGrpSpPr>
          <p:grpSpPr bwMode="auto">
            <a:xfrm>
              <a:off x="63863" y="247446"/>
              <a:ext cx="1596311" cy="1372330"/>
              <a:chOff x="-132413" y="-102917"/>
              <a:chExt cx="1596311" cy="1372330"/>
            </a:xfrm>
            <a:grpFill/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54012" y="-102917"/>
                <a:ext cx="124751" cy="2616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-132413" y="600361"/>
                <a:ext cx="1596311" cy="20833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學習體會</a:t>
                </a:r>
                <a:endParaRPr lang="zh-CN" altLang="en-US" sz="2400" dirty="0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-127238" y="1066324"/>
                <a:ext cx="1559800" cy="2030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你</a:t>
                </a:r>
                <a:r>
                  <a:rPr lang="zh-CN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的</a:t>
                </a:r>
                <a:r>
                  <a:rPr lang="zh-TW" altLang="en-US" sz="24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心得</a:t>
                </a: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與收穫</a:t>
                </a:r>
                <a:endParaRPr lang="zh-CN" altLang="en-US" sz="2400" dirty="0"/>
              </a:p>
            </p:txBody>
          </p:sp>
        </p:grpSp>
      </p:grp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4543102" y="1641084"/>
            <a:ext cx="232392" cy="214686"/>
            <a:chOff x="992232" y="544664"/>
            <a:chExt cx="1190911" cy="1134217"/>
          </a:xfrm>
        </p:grpSpPr>
        <p:sp>
          <p:nvSpPr>
            <p:cNvPr id="44" name="Freeform 11"/>
            <p:cNvSpPr>
              <a:spLocks noChangeArrowheads="1"/>
            </p:cNvSpPr>
            <p:nvPr/>
          </p:nvSpPr>
          <p:spPr bwMode="auto">
            <a:xfrm>
              <a:off x="1632494" y="544664"/>
              <a:ext cx="550649" cy="471344"/>
            </a:xfrm>
            <a:custGeom>
              <a:avLst/>
              <a:gdLst>
                <a:gd name="T0" fmla="*/ 620982295 w 250"/>
                <a:gd name="T1" fmla="*/ 1013898387 h 214"/>
                <a:gd name="T2" fmla="*/ 553063045 w 250"/>
                <a:gd name="T3" fmla="*/ 868363218 h 214"/>
                <a:gd name="T4" fmla="*/ 451181967 w 250"/>
                <a:gd name="T5" fmla="*/ 834404425 h 214"/>
                <a:gd name="T6" fmla="*/ 354155411 w 250"/>
                <a:gd name="T7" fmla="*/ 824702227 h 214"/>
                <a:gd name="T8" fmla="*/ 266829087 w 250"/>
                <a:gd name="T9" fmla="*/ 722828049 h 214"/>
                <a:gd name="T10" fmla="*/ 97028759 w 250"/>
                <a:gd name="T11" fmla="*/ 601547274 h 214"/>
                <a:gd name="T12" fmla="*/ 53366698 w 250"/>
                <a:gd name="T13" fmla="*/ 494820896 h 214"/>
                <a:gd name="T14" fmla="*/ 24257190 w 250"/>
                <a:gd name="T15" fmla="*/ 358987925 h 214"/>
                <a:gd name="T16" fmla="*/ 63069134 w 250"/>
                <a:gd name="T17" fmla="*/ 286220340 h 214"/>
                <a:gd name="T18" fmla="*/ 87326324 w 250"/>
                <a:gd name="T19" fmla="*/ 208600556 h 214"/>
                <a:gd name="T20" fmla="*/ 310491148 w 250"/>
                <a:gd name="T21" fmla="*/ 77619785 h 214"/>
                <a:gd name="T22" fmla="*/ 509400985 w 250"/>
                <a:gd name="T23" fmla="*/ 38808791 h 214"/>
                <a:gd name="T24" fmla="*/ 606429744 w 250"/>
                <a:gd name="T25" fmla="*/ 33958793 h 214"/>
                <a:gd name="T26" fmla="*/ 698606184 w 250"/>
                <a:gd name="T27" fmla="*/ 53363189 h 214"/>
                <a:gd name="T28" fmla="*/ 810189697 w 250"/>
                <a:gd name="T29" fmla="*/ 58215389 h 214"/>
                <a:gd name="T30" fmla="*/ 916920891 w 250"/>
                <a:gd name="T31" fmla="*/ 87321982 h 214"/>
                <a:gd name="T32" fmla="*/ 1033354521 w 250"/>
                <a:gd name="T33" fmla="*/ 135832971 h 214"/>
                <a:gd name="T34" fmla="*/ 1125530961 w 250"/>
                <a:gd name="T35" fmla="*/ 242559349 h 214"/>
                <a:gd name="T36" fmla="*/ 1159490586 w 250"/>
                <a:gd name="T37" fmla="*/ 329881331 h 214"/>
                <a:gd name="T38" fmla="*/ 1188600095 w 250"/>
                <a:gd name="T39" fmla="*/ 470566503 h 214"/>
                <a:gd name="T40" fmla="*/ 1198302530 w 250"/>
                <a:gd name="T41" fmla="*/ 553036285 h 214"/>
                <a:gd name="T42" fmla="*/ 1178897660 w 250"/>
                <a:gd name="T43" fmla="*/ 611249471 h 214"/>
                <a:gd name="T44" fmla="*/ 1169195224 w 250"/>
                <a:gd name="T45" fmla="*/ 693721456 h 214"/>
                <a:gd name="T46" fmla="*/ 1052759392 w 250"/>
                <a:gd name="T47" fmla="*/ 747082443 h 214"/>
                <a:gd name="T48" fmla="*/ 970285387 w 250"/>
                <a:gd name="T49" fmla="*/ 941130803 h 214"/>
                <a:gd name="T50" fmla="*/ 761675318 w 250"/>
                <a:gd name="T51" fmla="*/ 941130803 h 214"/>
                <a:gd name="T52" fmla="*/ 785932507 w 250"/>
                <a:gd name="T53" fmla="*/ 1009048390 h 214"/>
                <a:gd name="T54" fmla="*/ 679199110 w 250"/>
                <a:gd name="T55" fmla="*/ 1038154983 h 214"/>
                <a:gd name="T56" fmla="*/ 620982295 w 250"/>
                <a:gd name="T57" fmla="*/ 1013898387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305" y="1607057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46" name="TextBox 40"/>
            <p:cNvSpPr>
              <a:spLocks noChangeArrowheads="1"/>
            </p:cNvSpPr>
            <p:nvPr/>
          </p:nvSpPr>
          <p:spPr bwMode="auto">
            <a:xfrm>
              <a:off x="992232" y="609968"/>
              <a:ext cx="184816" cy="3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83165" y="254705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充實能力課程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4" y="2870542"/>
            <a:ext cx="1847678" cy="17294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16" y="3001283"/>
            <a:ext cx="1598667" cy="1598667"/>
          </a:xfrm>
          <a:prstGeom prst="rect">
            <a:avLst/>
          </a:prstGeom>
        </p:spPr>
      </p:pic>
      <p:pic>
        <p:nvPicPr>
          <p:cNvPr id="59" name="Picture 2" descr="E:\文琪 個人\個人  蒐集\花\手做卡片2021\DSC_2919~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/>
          <a:stretch/>
        </p:blipFill>
        <p:spPr bwMode="auto">
          <a:xfrm>
            <a:off x="7128578" y="3107577"/>
            <a:ext cx="1000371" cy="15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9" name="椭圆 16"/>
          <p:cNvSpPr>
            <a:spLocks noChangeArrowheads="1"/>
          </p:cNvSpPr>
          <p:nvPr/>
        </p:nvSpPr>
        <p:spPr bwMode="auto">
          <a:xfrm>
            <a:off x="523578" y="1244289"/>
            <a:ext cx="2149014" cy="1181851"/>
          </a:xfrm>
          <a:prstGeom prst="ellipse">
            <a:avLst/>
          </a:prstGeom>
          <a:solidFill>
            <a:srgbClr val="FFB547"/>
          </a:solidFill>
          <a:ln w="19050">
            <a:solidFill>
              <a:srgbClr val="414455"/>
            </a:solidFill>
            <a:prstDash val="solid"/>
            <a:bevel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47" name="椭圆 19"/>
          <p:cNvSpPr>
            <a:spLocks noChangeArrowheads="1"/>
          </p:cNvSpPr>
          <p:nvPr/>
        </p:nvSpPr>
        <p:spPr bwMode="auto">
          <a:xfrm>
            <a:off x="3563888" y="1184734"/>
            <a:ext cx="2098923" cy="1205732"/>
          </a:xfrm>
          <a:prstGeom prst="ellipse">
            <a:avLst/>
          </a:prstGeom>
          <a:solidFill>
            <a:srgbClr val="FF71D3"/>
          </a:solidFill>
          <a:ln w="19050">
            <a:solidFill>
              <a:srgbClr val="990033"/>
            </a:solidFill>
            <a:prstDash val="solid"/>
            <a:bevel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45" name="椭圆 22"/>
          <p:cNvSpPr>
            <a:spLocks noChangeArrowheads="1"/>
          </p:cNvSpPr>
          <p:nvPr/>
        </p:nvSpPr>
        <p:spPr bwMode="auto">
          <a:xfrm>
            <a:off x="6518352" y="1205096"/>
            <a:ext cx="2014088" cy="1221043"/>
          </a:xfrm>
          <a:prstGeom prst="ellipse">
            <a:avLst/>
          </a:prstGeom>
          <a:solidFill>
            <a:srgbClr val="00B0F0"/>
          </a:solidFill>
          <a:ln w="19050">
            <a:solidFill>
              <a:srgbClr val="990033"/>
            </a:solidFill>
            <a:prstDash val="solid"/>
            <a:bevel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43" name="组合 23"/>
          <p:cNvGrpSpPr>
            <a:grpSpLocks/>
          </p:cNvGrpSpPr>
          <p:nvPr/>
        </p:nvGrpSpPr>
        <p:grpSpPr bwMode="auto">
          <a:xfrm>
            <a:off x="375921" y="1441583"/>
            <a:ext cx="5369921" cy="5155767"/>
            <a:chOff x="-210323" y="-738183"/>
            <a:chExt cx="3964662" cy="2919259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-210323" y="-180716"/>
              <a:ext cx="1872094" cy="2361792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FFB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-167357" y="139648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组合 26"/>
            <p:cNvGrpSpPr>
              <a:grpSpLocks/>
            </p:cNvGrpSpPr>
            <p:nvPr/>
          </p:nvGrpSpPr>
          <p:grpSpPr bwMode="auto">
            <a:xfrm>
              <a:off x="-161629" y="-738183"/>
              <a:ext cx="3915968" cy="2065567"/>
              <a:chOff x="-381350" y="-1088546"/>
              <a:chExt cx="3915968" cy="2065567"/>
            </a:xfrm>
          </p:grpSpPr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-63377" y="-1088546"/>
                <a:ext cx="1045277" cy="470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詞曲創作</a:t>
                </a:r>
                <a:endParaRPr lang="en-US" altLang="zh-TW" sz="2400" dirty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/>
                <a:r>
                  <a:rPr lang="zh-TW" altLang="en-US" sz="2400" dirty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發表會</a:t>
                </a:r>
                <a:endParaRPr lang="zh-CN" altLang="en-US" sz="2400" dirty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37949" cy="209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37949" cy="15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-381350" y="680767"/>
                <a:ext cx="1866366" cy="296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8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心得體會</a:t>
                </a:r>
                <a:endParaRPr lang="zh-CN" altLang="en-US" sz="2800" dirty="0"/>
              </a:p>
            </p:txBody>
          </p:sp>
          <p:sp>
            <p:nvSpPr>
              <p:cNvPr id="55" name="TextBox 31"/>
              <p:cNvSpPr>
                <a:spLocks noChangeArrowheads="1"/>
              </p:cNvSpPr>
              <p:nvPr/>
            </p:nvSpPr>
            <p:spPr bwMode="auto">
              <a:xfrm>
                <a:off x="1909937" y="-1019588"/>
                <a:ext cx="1624681" cy="26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關懷電影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8452" name="组合 32"/>
          <p:cNvGrpSpPr>
            <a:grpSpLocks/>
          </p:cNvGrpSpPr>
          <p:nvPr/>
        </p:nvGrpSpPr>
        <p:grpSpPr bwMode="auto">
          <a:xfrm>
            <a:off x="3330083" y="2423476"/>
            <a:ext cx="2574999" cy="4173874"/>
            <a:chOff x="-11487" y="-60995"/>
            <a:chExt cx="1663562" cy="1800110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-11487" y="-60995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FF7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矩形 36"/>
            <p:cNvSpPr>
              <a:spLocks noChangeArrowheads="1"/>
            </p:cNvSpPr>
            <p:nvPr/>
          </p:nvSpPr>
          <p:spPr bwMode="auto">
            <a:xfrm>
              <a:off x="186082" y="923664"/>
              <a:ext cx="914651" cy="23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2400" dirty="0" smtClean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學習體會</a:t>
              </a:r>
              <a:endParaRPr lang="zh-CN" altLang="en-US" sz="2400" dirty="0">
                <a:solidFill>
                  <a:srgbClr val="5C0000"/>
                </a:solidFill>
              </a:endParaRPr>
            </a:p>
          </p:txBody>
        </p:sp>
      </p:grpSp>
      <p:grpSp>
        <p:nvGrpSpPr>
          <p:cNvPr id="18461" name="组合 54"/>
          <p:cNvGrpSpPr>
            <a:grpSpLocks/>
          </p:cNvGrpSpPr>
          <p:nvPr/>
        </p:nvGrpSpPr>
        <p:grpSpPr bwMode="auto">
          <a:xfrm>
            <a:off x="6300192" y="2420888"/>
            <a:ext cx="2497385" cy="4176462"/>
            <a:chOff x="0" y="0"/>
            <a:chExt cx="1665349" cy="1808068"/>
          </a:xfrm>
          <a:solidFill>
            <a:srgbClr val="00B0F0"/>
          </a:solidFill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>
              <a:grpSpLocks/>
            </p:cNvGrpSpPr>
            <p:nvPr/>
          </p:nvGrpSpPr>
          <p:grpSpPr bwMode="auto">
            <a:xfrm>
              <a:off x="83435" y="247446"/>
              <a:ext cx="1427351" cy="1170658"/>
              <a:chOff x="-112841" y="-102917"/>
              <a:chExt cx="1427351" cy="1170658"/>
            </a:xfrm>
            <a:grpFill/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54012" y="-102917"/>
                <a:ext cx="124751" cy="2616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-40053" y="639157"/>
                <a:ext cx="1354563" cy="199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寫出學習體會</a:t>
                </a:r>
                <a:endParaRPr lang="zh-CN" altLang="en-US" sz="2400" dirty="0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-112841" y="867878"/>
                <a:ext cx="1149326" cy="199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心得與收穫</a:t>
                </a:r>
                <a:endParaRPr lang="zh-CN" altLang="en-US" sz="2400" dirty="0"/>
              </a:p>
            </p:txBody>
          </p:sp>
        </p:grp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83165" y="254705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充實能力課程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99" y="2925563"/>
            <a:ext cx="1437594" cy="16703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53" y="2918259"/>
            <a:ext cx="1411369" cy="1750164"/>
          </a:xfrm>
          <a:prstGeom prst="rect">
            <a:avLst/>
          </a:prstGeom>
        </p:spPr>
      </p:pic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6425313" y="1556768"/>
            <a:ext cx="2200543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關懷電影</a:t>
            </a:r>
            <a:r>
              <a:rPr lang="en-US" altLang="zh-TW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3" y="2891693"/>
            <a:ext cx="1739656" cy="16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9" name="椭圆 16"/>
          <p:cNvSpPr>
            <a:spLocks noChangeArrowheads="1"/>
          </p:cNvSpPr>
          <p:nvPr/>
        </p:nvSpPr>
        <p:spPr bwMode="auto">
          <a:xfrm>
            <a:off x="523578" y="1244289"/>
            <a:ext cx="2149014" cy="1181851"/>
          </a:xfrm>
          <a:prstGeom prst="ellipse">
            <a:avLst/>
          </a:prstGeom>
          <a:solidFill>
            <a:srgbClr val="FFB547"/>
          </a:solidFill>
          <a:ln w="19050">
            <a:solidFill>
              <a:srgbClr val="414455"/>
            </a:solidFill>
            <a:prstDash val="solid"/>
            <a:bevel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47" name="椭圆 19"/>
          <p:cNvSpPr>
            <a:spLocks noChangeArrowheads="1"/>
          </p:cNvSpPr>
          <p:nvPr/>
        </p:nvSpPr>
        <p:spPr bwMode="auto">
          <a:xfrm>
            <a:off x="3563888" y="1184734"/>
            <a:ext cx="2098923" cy="1205732"/>
          </a:xfrm>
          <a:prstGeom prst="ellipse">
            <a:avLst/>
          </a:prstGeom>
          <a:solidFill>
            <a:srgbClr val="FF71D3"/>
          </a:solidFill>
          <a:ln w="19050">
            <a:solidFill>
              <a:srgbClr val="990033"/>
            </a:solidFill>
            <a:prstDash val="solid"/>
            <a:bevel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45" name="椭圆 22"/>
          <p:cNvSpPr>
            <a:spLocks noChangeArrowheads="1"/>
          </p:cNvSpPr>
          <p:nvPr/>
        </p:nvSpPr>
        <p:spPr bwMode="auto">
          <a:xfrm>
            <a:off x="6518352" y="1205096"/>
            <a:ext cx="2014088" cy="1221043"/>
          </a:xfrm>
          <a:prstGeom prst="ellipse">
            <a:avLst/>
          </a:prstGeom>
          <a:solidFill>
            <a:srgbClr val="00B0F0"/>
          </a:solidFill>
          <a:ln w="19050">
            <a:solidFill>
              <a:srgbClr val="990033"/>
            </a:solidFill>
            <a:prstDash val="solid"/>
            <a:bevel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43" name="组合 23"/>
          <p:cNvGrpSpPr>
            <a:grpSpLocks/>
          </p:cNvGrpSpPr>
          <p:nvPr/>
        </p:nvGrpSpPr>
        <p:grpSpPr bwMode="auto">
          <a:xfrm>
            <a:off x="375921" y="1441583"/>
            <a:ext cx="5369921" cy="5155767"/>
            <a:chOff x="-210323" y="-738183"/>
            <a:chExt cx="3964662" cy="2919259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-210323" y="-180716"/>
              <a:ext cx="1872094" cy="2361792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FFB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-167357" y="139648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组合 26"/>
            <p:cNvGrpSpPr>
              <a:grpSpLocks/>
            </p:cNvGrpSpPr>
            <p:nvPr/>
          </p:nvGrpSpPr>
          <p:grpSpPr bwMode="auto">
            <a:xfrm>
              <a:off x="-161629" y="-738183"/>
              <a:ext cx="3915968" cy="2065567"/>
              <a:chOff x="-381350" y="-1088546"/>
              <a:chExt cx="3915968" cy="2065567"/>
            </a:xfrm>
          </p:grpSpPr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-63377" y="-1088546"/>
                <a:ext cx="1045277" cy="470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奇幻文學</a:t>
                </a:r>
                <a:endParaRPr lang="en-US" altLang="zh-TW" sz="2400" dirty="0" smtClean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/>
                <a:r>
                  <a:rPr lang="zh-TW" altLang="en-US" sz="2400" dirty="0" smtClean="0">
                    <a:solidFill>
                      <a:srgbClr val="5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課程</a:t>
                </a:r>
                <a:endParaRPr lang="zh-CN" altLang="en-US" sz="2400" dirty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37949" cy="209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37949" cy="15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-381350" y="680767"/>
                <a:ext cx="1866366" cy="296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8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心得體會</a:t>
                </a:r>
                <a:endParaRPr lang="zh-CN" altLang="en-US" sz="2800" dirty="0"/>
              </a:p>
            </p:txBody>
          </p:sp>
          <p:sp>
            <p:nvSpPr>
              <p:cNvPr id="55" name="TextBox 31"/>
              <p:cNvSpPr>
                <a:spLocks noChangeArrowheads="1"/>
              </p:cNvSpPr>
              <p:nvPr/>
            </p:nvSpPr>
            <p:spPr bwMode="auto">
              <a:xfrm>
                <a:off x="1909937" y="-1019588"/>
                <a:ext cx="1624681" cy="26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電影第五元素</a:t>
                </a:r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8452" name="组合 32"/>
          <p:cNvGrpSpPr>
            <a:grpSpLocks/>
          </p:cNvGrpSpPr>
          <p:nvPr/>
        </p:nvGrpSpPr>
        <p:grpSpPr bwMode="auto">
          <a:xfrm>
            <a:off x="3330083" y="2423476"/>
            <a:ext cx="2574999" cy="4173874"/>
            <a:chOff x="-11487" y="-60995"/>
            <a:chExt cx="1663562" cy="1800110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-11487" y="-60995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FF7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矩形 36"/>
            <p:cNvSpPr>
              <a:spLocks noChangeArrowheads="1"/>
            </p:cNvSpPr>
            <p:nvPr/>
          </p:nvSpPr>
          <p:spPr bwMode="auto">
            <a:xfrm>
              <a:off x="186082" y="923664"/>
              <a:ext cx="914651" cy="23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TW" altLang="en-US" sz="2400" dirty="0" smtClean="0">
                  <a:solidFill>
                    <a:srgbClr val="5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學習體會</a:t>
              </a:r>
              <a:endParaRPr lang="zh-CN" altLang="en-US" sz="2400" dirty="0">
                <a:solidFill>
                  <a:srgbClr val="5C0000"/>
                </a:solidFill>
              </a:endParaRPr>
            </a:p>
          </p:txBody>
        </p:sp>
      </p:grpSp>
      <p:grpSp>
        <p:nvGrpSpPr>
          <p:cNvPr id="18461" name="组合 54"/>
          <p:cNvGrpSpPr>
            <a:grpSpLocks/>
          </p:cNvGrpSpPr>
          <p:nvPr/>
        </p:nvGrpSpPr>
        <p:grpSpPr bwMode="auto">
          <a:xfrm>
            <a:off x="6300192" y="2420888"/>
            <a:ext cx="2497385" cy="4176462"/>
            <a:chOff x="0" y="0"/>
            <a:chExt cx="1665349" cy="1808068"/>
          </a:xfrm>
          <a:solidFill>
            <a:srgbClr val="00B0F0"/>
          </a:solidFill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>
              <a:grpSpLocks/>
            </p:cNvGrpSpPr>
            <p:nvPr/>
          </p:nvGrpSpPr>
          <p:grpSpPr bwMode="auto">
            <a:xfrm>
              <a:off x="83435" y="247446"/>
              <a:ext cx="1427351" cy="1170658"/>
              <a:chOff x="-112841" y="-102917"/>
              <a:chExt cx="1427351" cy="1170658"/>
            </a:xfrm>
            <a:grpFill/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54012" y="-102917"/>
                <a:ext cx="124751" cy="2616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-40053" y="639157"/>
                <a:ext cx="1354563" cy="199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寫出學習體會</a:t>
                </a:r>
                <a:endParaRPr lang="zh-CN" altLang="en-US" sz="2400" dirty="0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-112841" y="867878"/>
                <a:ext cx="1149326" cy="199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TW" altLang="en-US" sz="2400" dirty="0" smtClean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心得與收穫</a:t>
                </a:r>
                <a:endParaRPr lang="zh-CN" altLang="en-US" sz="2400" dirty="0"/>
              </a:p>
            </p:txBody>
          </p:sp>
        </p:grp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83165" y="254705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充實能力課程</a:t>
            </a:r>
          </a:p>
        </p:txBody>
      </p:sp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6425313" y="1556768"/>
            <a:ext cx="2200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閱讀擂台賽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490" y="235651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</a:t>
            </a:r>
            <a:r>
              <a:rPr lang="zh-TW" altLang="zh-TW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TW" altLang="en-US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關懷行動執行</a:t>
            </a:r>
            <a:r>
              <a:rPr lang="zh-TW" altLang="en-US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過程  </a:t>
            </a:r>
            <a:r>
              <a:rPr lang="en-US" altLang="zh-TW" sz="2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記錄日期</a:t>
            </a:r>
            <a:r>
              <a:rPr lang="en-US" altLang="zh-TW" sz="2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lang="zh-TW" altLang="en-US" sz="2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lang="en-US" altLang="zh-TW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疫情期間 可線</a:t>
            </a:r>
            <a:r>
              <a:rPr lang="zh-TW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上遠距進行</a:t>
            </a:r>
            <a:r>
              <a:rPr lang="en-US" altLang="zh-TW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lang="zh-TW" altLang="en-US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245" y="1226927"/>
            <a:ext cx="86868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615D-18B9-47BC-ACE1-30BEA7C28A8D}" type="slidenum">
              <a:rPr lang="zh-TW" altLang="en-US" smtClean="0"/>
              <a:t>9</a:t>
            </a:fld>
            <a:endParaRPr lang="zh-TW" altLang="en-US"/>
          </a:p>
        </p:txBody>
      </p:sp>
      <p:cxnSp>
        <p:nvCxnSpPr>
          <p:cNvPr id="5" name="直接连接符 5"/>
          <p:cNvCxnSpPr/>
          <p:nvPr/>
        </p:nvCxnSpPr>
        <p:spPr>
          <a:xfrm>
            <a:off x="1189522" y="1815074"/>
            <a:ext cx="6624736" cy="0"/>
          </a:xfrm>
          <a:prstGeom prst="line">
            <a:avLst/>
          </a:prstGeom>
          <a:ln w="38100">
            <a:solidFill>
              <a:srgbClr val="184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6"/>
          <p:cNvSpPr/>
          <p:nvPr/>
        </p:nvSpPr>
        <p:spPr>
          <a:xfrm>
            <a:off x="4472645" y="1679442"/>
            <a:ext cx="288032" cy="288032"/>
          </a:xfrm>
          <a:prstGeom prst="ellipse">
            <a:avLst/>
          </a:prstGeom>
          <a:solidFill>
            <a:srgbClr val="1848C0"/>
          </a:solidFill>
          <a:ln w="88900" cmpd="dbl">
            <a:solidFill>
              <a:srgbClr val="184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/>
        </p:nvSpPr>
        <p:spPr>
          <a:xfrm>
            <a:off x="7532067" y="1671058"/>
            <a:ext cx="288032" cy="288032"/>
          </a:xfrm>
          <a:prstGeom prst="ellipse">
            <a:avLst/>
          </a:prstGeom>
          <a:solidFill>
            <a:srgbClr val="1848C0"/>
          </a:solidFill>
          <a:ln w="88900" cmpd="dbl">
            <a:solidFill>
              <a:srgbClr val="184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8"/>
          <p:cNvSpPr/>
          <p:nvPr/>
        </p:nvSpPr>
        <p:spPr>
          <a:xfrm>
            <a:off x="1020197" y="1679442"/>
            <a:ext cx="288032" cy="288032"/>
          </a:xfrm>
          <a:prstGeom prst="ellipse">
            <a:avLst/>
          </a:prstGeom>
          <a:solidFill>
            <a:srgbClr val="1848C0"/>
          </a:solidFill>
          <a:ln w="88900" cmpd="dbl">
            <a:solidFill>
              <a:srgbClr val="184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/>
          <p:cNvSpPr/>
          <p:nvPr/>
        </p:nvSpPr>
        <p:spPr>
          <a:xfrm>
            <a:off x="2701690" y="1679442"/>
            <a:ext cx="288032" cy="288032"/>
          </a:xfrm>
          <a:prstGeom prst="ellipse">
            <a:avLst/>
          </a:prstGeom>
          <a:solidFill>
            <a:srgbClr val="1848C0"/>
          </a:solidFill>
          <a:ln w="88900" cmpd="dbl">
            <a:solidFill>
              <a:srgbClr val="184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肘形连接符 10"/>
          <p:cNvCxnSpPr/>
          <p:nvPr/>
        </p:nvCxnSpPr>
        <p:spPr>
          <a:xfrm rot="16200000" flipH="1">
            <a:off x="1995599" y="2657747"/>
            <a:ext cx="2574582" cy="853824"/>
          </a:xfrm>
          <a:prstGeom prst="bentConnector3">
            <a:avLst>
              <a:gd name="adj1" fmla="val 99299"/>
            </a:avLst>
          </a:prstGeom>
          <a:ln w="28575">
            <a:solidFill>
              <a:srgbClr val="184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687282"/>
            <a:ext cx="1880829" cy="12538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18287" y="3687281"/>
            <a:ext cx="2511313" cy="536371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31682" y="2155756"/>
            <a:ext cx="1564768" cy="3624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第一週</a:t>
            </a:r>
            <a:endParaRPr lang="en-US" altLang="zh-CN" sz="2800" b="1" dirty="0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3131840" y="2399411"/>
            <a:ext cx="2277828" cy="116606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這裡輸入簡單的文字概述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9936" y="2186721"/>
            <a:ext cx="1564768" cy="3624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第二週</a:t>
            </a:r>
            <a:endParaRPr lang="en-US" altLang="zh-CN" sz="2800" b="1" dirty="0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6174135" y="2336978"/>
            <a:ext cx="2896732" cy="1165612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這裡輸入簡單的文字概述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77391" y="2175114"/>
            <a:ext cx="1564768" cy="362443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99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第三週</a:t>
            </a:r>
            <a:endParaRPr lang="en-US" altLang="zh-CN" sz="2800" b="1" dirty="0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5622211" y="4152505"/>
            <a:ext cx="3448656" cy="1785076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小組有開會討論嗎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這裡輸入簡單文字概述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抽換照片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22948" y="3719054"/>
            <a:ext cx="2564199" cy="533451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8565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這裡寫</a:t>
            </a:r>
            <a:r>
              <a:rPr lang="zh-TW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補充說明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7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4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00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2011</TotalTime>
  <Words>521</Words>
  <Application>Microsoft Office PowerPoint</Application>
  <PresentationFormat>如螢幕大小 (4:3)</PresentationFormat>
  <Paragraphs>108</Paragraphs>
  <Slides>13</Slides>
  <Notes>3</Notes>
  <HiddenSlides>1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7" baseType="lpstr">
      <vt:lpstr>Franklin Gothic Book</vt:lpstr>
      <vt:lpstr>隶书</vt:lpstr>
      <vt:lpstr>微软雅黑</vt:lpstr>
      <vt:lpstr>宋体</vt:lpstr>
      <vt:lpstr>华文楷体</vt:lpstr>
      <vt:lpstr>微軟正黑體</vt:lpstr>
      <vt:lpstr>新細明體</vt:lpstr>
      <vt:lpstr>標楷體</vt:lpstr>
      <vt:lpstr>Arial</vt:lpstr>
      <vt:lpstr>Calibri</vt:lpstr>
      <vt:lpstr>Franklin Gothic Medium</vt:lpstr>
      <vt:lpstr>Times New Roman</vt:lpstr>
      <vt:lpstr>Wingdings 2</vt:lpstr>
      <vt:lpstr>旅程</vt:lpstr>
      <vt:lpstr>校本課程  補考[說明]</vt:lpstr>
      <vt:lpstr>姓名： o o o </vt:lpstr>
      <vt:lpstr>一、關懷計畫(以下大小標題都可以修改 或增刪)                                           如沒有參與活動  請說明原因  與你的想法  </vt:lpstr>
      <vt:lpstr>一、關懷計畫(以下大小標題都可以修改 或增刪)  </vt:lpstr>
      <vt:lpstr>二、充實能力課程</vt:lpstr>
      <vt:lpstr>二、充實能力課程</vt:lpstr>
      <vt:lpstr>二、充實能力課程</vt:lpstr>
      <vt:lpstr>二、充實能力課程</vt:lpstr>
      <vt:lpstr>三、關懷行動執行過程  (記錄日期)   (疫情期間 可線上遠距進行)</vt:lpstr>
      <vt:lpstr>四、數據成果(或學理依據)</vt:lpstr>
      <vt:lpstr>五、訪談回饋   (3位同學或老師) 可線上進行                                                     如果沒有訪談 請寫出個人的省思 </vt:lpstr>
      <vt:lpstr>六、我的心得感想</vt:lpstr>
      <vt:lpstr>七、這2學期校本課程的學習心得與省思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570</cp:revision>
  <dcterms:created xsi:type="dcterms:W3CDTF">2016-06-17T05:38:22Z</dcterms:created>
  <dcterms:modified xsi:type="dcterms:W3CDTF">2022-07-12T05:36:42Z</dcterms:modified>
</cp:coreProperties>
</file>